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1" r:id="rId3"/>
    <p:sldId id="270" r:id="rId4"/>
    <p:sldId id="263" r:id="rId5"/>
    <p:sldId id="264" r:id="rId6"/>
    <p:sldId id="262" r:id="rId7"/>
    <p:sldId id="269" r:id="rId8"/>
    <p:sldId id="271" r:id="rId9"/>
    <p:sldId id="272" r:id="rId10"/>
    <p:sldId id="274" r:id="rId11"/>
    <p:sldId id="273" r:id="rId12"/>
    <p:sldId id="275" r:id="rId13"/>
    <p:sldId id="276" r:id="rId14"/>
    <p:sldId id="265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3989" autoAdjust="0"/>
  </p:normalViewPr>
  <p:slideViewPr>
    <p:cSldViewPr>
      <p:cViewPr varScale="1">
        <p:scale>
          <a:sx n="42" d="100"/>
          <a:sy n="42" d="100"/>
        </p:scale>
        <p:origin x="262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6T20:24:05.48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2979 281,'0'-4,"0"-1,-1 1,1 0,-1-1,0 1,0 0,0 0,0 0,-1 0,0 0,1 0,-2 0,1 0,0 1,-1-1,0 1,1-1,-1 1,-1 0,1 0,0 1,-1-1,1 1,-1-1,-1 1,-11-6,-1 2,0 0,0 1,0 0,-15-1,-36-10,-236-77,254 80,0 3,0 2,-1 2,-27 1,-210 7,104 1,48-5,8 0,-40 7,117 1,-1 2,1 2,1 2,0 2,-7 6,-25 12,2 4,-50 31,45-21,-15 8,-32 26,100-57,0 1,1 1,1 2,1 1,-19 26,34-37,0 1,1 1,1 0,1 1,1 0,0 0,2 1,0 1,2-1,0 1,1 0,1 1,2-1,-1 17,2-15,-2 18,2 1,2 0,2 0,1 0,5 11,-4-38,1 0,0 0,2 0,-1 0,2-1,0-1,1 0,1 0,0-1,0 0,2-1,1 2,32 25,3-1,39 23,-70-49,77 49,4-5,21 6,209 86,-248-113,14 3,2-4,0-4,2-5,37 2,-11-2,-46-8,0-4,1-3,65 0,651-13,-781 2,-1 0,1-1,-1-1,1 0,-1-1,0-1,0 0,-1 0,1-2,-1 0,-1 0,1-1,-1-1,-1 0,1 0,-2-1,1-1,2-4,16-16,-2-2,-1-1,-1-1,-2-1,-2-1,-2-1,-1-1,-1-1,-3 0,6-27,20-60,-18 60,-3 0,3-28,-17 57,-2 1,-2-38,-2 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6T20:26:20.91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4423 199,'-8'0,"1"-2,0 1,-1-1,1 0,0 0,0-1,0 0,-3-2,-15-6,-83-26,-2 5,-1 5,-104-11,50 19,0 8,-68 7,-900 7,1045 2,0 4,1 4,0 4,-10 7,11-5,30-9,-52 2,62-9,1 3,0 1,-39 13,-377 135,425-142,-57 19,1 5,2 3,-2 7,75-36,1 1,0 0,1 2,1-1,0 2,0 0,2 0,0 2,1-1,-3 7,-17 32,2 2,-11 35,29-61,1 0,1 0,2 1,1 0,1 0,1 22,2 27,4 0,3 8,-2-64,1 0,1-1,1 1,1-1,1 0,1-1,1 0,2 0,0-1,1-1,1 0,1 0,1-2,0 0,2-1,0 0,1-2,0 0,18 10,20 10,1-3,2-2,1-2,63 19,23-1,95 15,-52-25,0-7,2-10,39-6,582-11,-439-7,-250 5,-37 2,-1-5,0-3,37-9,-84 4,0-2,-1-1,0-3,-1-1,-1-1,9-8,18-8,23-6,9 1,140-61,-182 74,0-3,-2-2,9-9,-48 32,-1 0,-1 0,1-1,-1-1,-1 1,1-2,-2 1,0-1,0-1,-1 1,0-1,-1-1,0 1,-1-1,-1 0,0 0,0 0,-1-1,-1 1,-1-1,0 0,0-11,-11-288,10 297,-1 0,-1 0,-2-13,-5-4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6T20:28:13.31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2822 666,'-5'0,"0"-2,0 1,0 0,1-1,-1 0,0 0,1 0,0 0,-4-3,-12-6,-848-365,761 331,-104-30,149 58,0 2,-1 3,-1 2,-18 3,7-1,0-3,1-3,-47-16,102 25,0 2,-1 0,0 1,1 0,-1 2,0 0,1 2,-1 0,1 1,-1 1,1 1,0 0,1 2,-17 7,10-1,1 0,1 2,0 0,1 2,1 0,0 1,2 1,0 1,1 1,-6 10,-164 251,164-244,2 2,2 0,2 2,1 0,-1 12,17-49,-9 30,2 1,2 0,1 0,1 1,3 0,1-1,1 1,5 26,-3-45,0 1,1-1,0 0,2 0,0-1,1 1,1-2,0 1,5 6,6 4,1 0,0-1,2-1,21 18,-29-31,1-2,1 0,0 0,0-2,1 0,0-1,0 0,13 2,31 13,24 13,60 27,4-6,123 27,-178-59,-47-11,2-1,-1-3,2-1,20-2,75-5,-73-3,1 4,-1 2,6 5,60 7,1-6,1-6,30-8,4 2,-155 2,-1-1,1 0,0-2,0 0,-1-2,0 0,0 0,0-2,0 0,-1-1,0-1,-1-1,0 0,-1-1,2-2,48-36,-2-3,-2-2,19-26,-57 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6T20:28:16.0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1020 226,'-166'-2,"21"-1,-56 9,175-3,-1 0,1 1,0 2,0 0,0 2,1 1,-10 5,21-5,0 0,1 0,0 1,1 1,0 0,1 1,0 0,1 1,0 0,-4 9,-15 26,3 1,-7 23,17-37,6-13,2 0,0 0,1 1,2 0,0 0,0 21,1 21,4 54,1-88,-1 48,-1-34,2 0,5 27,-4-57,1-1,0 0,1 0,0 0,1-1,1 0,0 0,1 0,0 0,3 1,0 0,1 0,1-1,0 0,1 0,0-2,0 0,2 0,-1-1,1-1,15 7,144 84,-96-53,36 15,-20-16,-21-9,1-3,61 18,-68-31,6 3,1-3,1-3,38 3,425 48,-343-55,162-11,-289-4,-36-1,-1-1,0-1,0-2,0-2,-1 0,0-2,0-2,-1 0,-1-2,0-1,-1-1,-1-1,0-2,11-11,44-42,-3-4,-3-4,31-46,-98 118,6-10,0-1,-2 0,0-1,-1-1,-1 1,-1-2,0 1,-2-1,-1 0,0-1,1-17,0-28,-3-1,-3 0,-4-16,2 19,0 48,0 1,-1 0,-1 0,-1 0,0 0,-1 0,-1 0,0 1,-4-5,-3-3,-1 1,-1 0,-2 2,0 0,-14-14,-44-43,-2 3,-85-61,111 99,-1 2,-2 2,-1 3,-2 3,-50-18,1 12,-2 6,0 3,-12 5,54 7,14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6T20:28:19.33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1962 121,'-40'-3,"1"-1,-1-2,1-2,-26-9,-30-6,-8 2,-2 5,1 4,-60 2,-728 13,877-3,1 0,-1 2,1-1,0 2,-1 0,1 1,0 0,1 1,-1 0,1 1,-7 5,12-6,1 0,0 0,0 1,1 0,0 0,0 1,0-1,1 1,0 0,0 1,1-1,0 1,0 0,1 0,0 0,0 1,1-1,0 1,0 5,-1 5,1 1,2 0,0 0,1 0,0 0,2-1,1 1,0-1,1 0,1 0,1 0,1-1,0 0,1 0,1-1,1 0,1-1,0 0,1-1,0 0,1-1,1-1,0 0,1-1,0-1,1 0,0-2,1 1,0-2,0-1,20 6,27 6,-9-2,0-2,1-2,1-3,0-2,16-2,-5-2,47 9,30 2,-13-8,0-6,16-6,-114 0,0-1,0-1,0-2,-1-1,0-2,3-3,18-10,-1-3,-1-1,11-12,-49 29,0 0,-1-1,-1-1,0 0,-1 0,0-1,-1-1,-1 0,-1-1,0 0,2-7,-2 7,30-47,-23 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26T20:28:21.79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1 355,'17'2,"1"0,-1 2,1 0,-1 1,0 0,-1 2,0 0,0 1,0 0,6 6,68 30,-41-22,-1 3,-1 1,-1 3,26 23,-39-30,1-2,1-1,0-1,30 9,151 44,-120-42,29 5,1-6,2-5,42-2,-103-12,1-4,-1-3,0-2,23-5,-87 4,1 1,-1-1,1 0,-1 0,1-1,-1 1,0-1,1 0,-1 1,0-2,0 1,0 0,-1 0,1-1,0 0,-1 1,0-1,0 0,0 0,0 0,0-1,0 1,-1 0,1-1,-1 1,0-1,0 1,-1-1,1-3,2-13,-1-1,-1 1,-1-1,-1 1,-1-3,0-8,1-61,1 42,-1-1,-3 1,-3-5,5 41,-1 1,0-1,-1 1,-1-1,0 1,-1 1,0-1,-1 1,0 0,-1 0,0 1,-1 0,-3-2,-5-5,4 4,0 0,-1 1,-1 0,0 1,0 1,-1 0,0 1,-1 1,-1 0,-13-4,-22-4,6 1,-1 1,0 3,-1 2,0 2,-24 0,-518 6,274 5,55-3,224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264D8-5BD8-408F-B147-319ABD1B68D6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EC81-8C68-49F7-A10A-76153AD89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6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Respondus</a:t>
            </a:r>
            <a:r>
              <a:rPr lang="en-US" dirty="0"/>
              <a:t> Lockdown Browser: </a:t>
            </a:r>
          </a:p>
          <a:p>
            <a:r>
              <a:rPr lang="en-US" dirty="0"/>
              <a:t>This is a proctoring system where the Lockdown Browser is a web browser the student is required to use for test taking.</a:t>
            </a:r>
          </a:p>
          <a:p>
            <a:r>
              <a:rPr lang="en-US" dirty="0"/>
              <a:t>It prevents the student from printing, taking screen-shots or accessing the internet via other means on their computer. </a:t>
            </a:r>
          </a:p>
          <a:p>
            <a:r>
              <a:rPr lang="en-US" dirty="0"/>
              <a:t>If you add a web-camera to this, it’s called the </a:t>
            </a:r>
            <a:r>
              <a:rPr lang="en-US" dirty="0" err="1"/>
              <a:t>Respondus</a:t>
            </a:r>
            <a:r>
              <a:rPr lang="en-US" dirty="0"/>
              <a:t> System.</a:t>
            </a:r>
          </a:p>
          <a:p>
            <a:r>
              <a:rPr lang="en-US" dirty="0"/>
              <a:t>It ensures that it is the student who takes the exam, and nobody else.</a:t>
            </a:r>
          </a:p>
          <a:p>
            <a:r>
              <a:rPr lang="en-US" dirty="0"/>
              <a:t>It provides video footage of the student taking the exam and is a deterrent to cheating.</a:t>
            </a:r>
          </a:p>
          <a:p>
            <a:r>
              <a:rPr lang="en-US" dirty="0"/>
              <a:t>The instructor require that the </a:t>
            </a:r>
            <a:r>
              <a:rPr lang="en-US" dirty="0" err="1"/>
              <a:t>Respondus</a:t>
            </a:r>
            <a:r>
              <a:rPr lang="en-US" dirty="0"/>
              <a:t> System is used for select quizzes or exams in Canvas.</a:t>
            </a:r>
          </a:p>
          <a:p>
            <a:r>
              <a:rPr lang="en-US" dirty="0"/>
              <a:t>The video will be generated with about a day’s delay. </a:t>
            </a:r>
          </a:p>
          <a:p>
            <a:r>
              <a:rPr lang="en-US" dirty="0"/>
              <a:t>The instructor can review the video in Canvas.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2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arrow to the left by the assignment name. </a:t>
            </a:r>
          </a:p>
          <a:p>
            <a:r>
              <a:rPr lang="en-US" dirty="0"/>
              <a:t>In this case I have clicked on the Test Quiz. </a:t>
            </a:r>
          </a:p>
          <a:p>
            <a:r>
              <a:rPr lang="en-US" dirty="0"/>
              <a:t>Now I can select the settings. </a:t>
            </a:r>
          </a:p>
          <a:p>
            <a:r>
              <a:rPr lang="en-US" dirty="0"/>
              <a:t>Require or do not require Lockdown Browser.</a:t>
            </a:r>
          </a:p>
          <a:p>
            <a:r>
              <a:rPr lang="en-US" dirty="0"/>
              <a:t>There is also an option to require an access code if you use a live proctor and not a webcam. </a:t>
            </a:r>
          </a:p>
          <a:p>
            <a:r>
              <a:rPr lang="en-US" dirty="0"/>
              <a:t>You would provide the code that you enter here for the proctor. </a:t>
            </a:r>
          </a:p>
          <a:p>
            <a:r>
              <a:rPr lang="en-US" dirty="0"/>
              <a:t>This way, the student can only access the exam as the proctor enters the code.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52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would also modify the start-up sequence for the student here. </a:t>
            </a:r>
          </a:p>
          <a:p>
            <a:r>
              <a:rPr lang="en-US" dirty="0"/>
              <a:t>If you click on “Preview” the instructions pull up for each item, so you can preview what the student would see.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80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opt to require facial detection or not. </a:t>
            </a:r>
          </a:p>
          <a:p>
            <a:r>
              <a:rPr lang="en-US" dirty="0"/>
              <a:t>You can enter a test student in the advanced settings for your own use. </a:t>
            </a:r>
          </a:p>
          <a:p>
            <a:r>
              <a:rPr lang="en-US" dirty="0"/>
              <a:t>Save and close.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2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Webinars are offered frequently through the company.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37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</a:t>
            </a:r>
            <a:r>
              <a:rPr lang="en-US" dirty="0" err="1"/>
              <a:t>Respondus</a:t>
            </a:r>
            <a:r>
              <a:rPr lang="en-US" dirty="0"/>
              <a:t> Support Page.</a:t>
            </a:r>
          </a:p>
          <a:p>
            <a:r>
              <a:rPr lang="en-US" dirty="0"/>
              <a:t>This is where the student would submit </a:t>
            </a:r>
            <a:r>
              <a:rPr lang="en-US"/>
              <a:t>a help ticket</a:t>
            </a:r>
            <a:r>
              <a:rPr lang="en-US" dirty="0"/>
              <a:t>.</a:t>
            </a:r>
          </a:p>
          <a:p>
            <a:r>
              <a:rPr lang="en-US" dirty="0"/>
              <a:t>I require the student to submit a ticket for the record if they experience technical problems.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2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Feel free to contact me at sara.albert@solacc.edu, in case you have any additional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8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I introduce the </a:t>
            </a:r>
            <a:r>
              <a:rPr lang="en-US" dirty="0" err="1"/>
              <a:t>Respondus</a:t>
            </a:r>
            <a:r>
              <a:rPr lang="en-US" dirty="0"/>
              <a:t> System in Canvas.</a:t>
            </a:r>
          </a:p>
          <a:p>
            <a:r>
              <a:rPr lang="en-US" dirty="0"/>
              <a:t>In the “Getting Started” module – which is the </a:t>
            </a:r>
            <a:r>
              <a:rPr lang="en-US" b="1" dirty="0"/>
              <a:t>first module the student is required to complete</a:t>
            </a:r>
            <a:r>
              <a:rPr lang="en-US" dirty="0"/>
              <a:t>, I include the </a:t>
            </a:r>
            <a:r>
              <a:rPr lang="en-US" b="1" dirty="0" err="1"/>
              <a:t>Respondus</a:t>
            </a:r>
            <a:r>
              <a:rPr lang="en-US" b="1" dirty="0"/>
              <a:t> Lockdown Browser Information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</a:t>
            </a:r>
            <a:r>
              <a:rPr lang="en-US" b="1" dirty="0"/>
              <a:t>“Proctored Exams – Instructions on download and use of </a:t>
            </a:r>
            <a:r>
              <a:rPr lang="en-US" b="1" dirty="0" err="1"/>
              <a:t>Respondus</a:t>
            </a:r>
            <a:r>
              <a:rPr lang="en-US" b="1" dirty="0"/>
              <a:t> Lockdown Browser</a:t>
            </a:r>
            <a:r>
              <a:rPr lang="en-US" dirty="0"/>
              <a:t>” page (we will view it in subsequent slides) language is posted in the </a:t>
            </a:r>
            <a:r>
              <a:rPr lang="en-US" b="1" dirty="0"/>
              <a:t>“Remote Instructions Workgroup” Canvas course, </a:t>
            </a:r>
            <a:r>
              <a:rPr lang="en-US" dirty="0"/>
              <a:t>in the “</a:t>
            </a:r>
            <a:r>
              <a:rPr lang="en-US" dirty="0" err="1"/>
              <a:t>Respondus</a:t>
            </a:r>
            <a:r>
              <a:rPr lang="en-US" dirty="0"/>
              <a:t> Monitor Resources” module, in a Canvas page called “Dr. Albert’s </a:t>
            </a:r>
            <a:r>
              <a:rPr lang="en-US" dirty="0" err="1"/>
              <a:t>Respondus</a:t>
            </a:r>
            <a:r>
              <a:rPr lang="en-US" dirty="0"/>
              <a:t> Resources”.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you don’t have access to the course email Maia Smith: </a:t>
            </a:r>
            <a:r>
              <a:rPr lang="en-US" b="1" dirty="0"/>
              <a:t>maia.smith@solacc.edu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“</a:t>
            </a:r>
            <a:r>
              <a:rPr lang="en-US" b="1" dirty="0" err="1"/>
              <a:t>Respondus</a:t>
            </a:r>
            <a:r>
              <a:rPr lang="en-US" b="1" dirty="0"/>
              <a:t> Lockdown Browser Getting Started Guide</a:t>
            </a:r>
            <a:r>
              <a:rPr lang="en-US" dirty="0"/>
              <a:t>” is a link to a Quick Start guide </a:t>
            </a:r>
            <a:r>
              <a:rPr lang="en-US" b="1" dirty="0"/>
              <a:t>pdf-file </a:t>
            </a:r>
            <a:r>
              <a:rPr lang="en-US" dirty="0"/>
              <a:t>(a link is provided in this Power Point and in the “Remote Instructions Workgroup” course 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page called “</a:t>
            </a:r>
            <a:r>
              <a:rPr lang="en-US" b="1" dirty="0"/>
              <a:t>Demonstration of correct use of </a:t>
            </a:r>
            <a:r>
              <a:rPr lang="en-US" b="1" dirty="0" err="1"/>
              <a:t>Respondus</a:t>
            </a:r>
            <a:r>
              <a:rPr lang="en-US" dirty="0"/>
              <a:t>” is a page with the </a:t>
            </a:r>
            <a:r>
              <a:rPr lang="en-US" b="1" dirty="0"/>
              <a:t>Demo-video</a:t>
            </a:r>
            <a:r>
              <a:rPr lang="en-US" dirty="0"/>
              <a:t> embedded (you can create this page using the embed code provided in this PowerPoint. The video is also posted in the “Remote Instructions Workgroup”).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“</a:t>
            </a:r>
            <a:r>
              <a:rPr lang="en-US" b="1" dirty="0"/>
              <a:t>Test Quiz</a:t>
            </a:r>
            <a:r>
              <a:rPr lang="en-US" dirty="0"/>
              <a:t>” is a Canvas quiz that is set up to require the </a:t>
            </a:r>
            <a:r>
              <a:rPr lang="en-US" dirty="0" err="1"/>
              <a:t>Respondus</a:t>
            </a:r>
            <a:r>
              <a:rPr lang="en-US" dirty="0"/>
              <a:t> System. This is discussed further on in this Power Point.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9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b="1" dirty="0"/>
              <a:t>Lockdown Browser download link </a:t>
            </a:r>
            <a:r>
              <a:rPr lang="en-US" dirty="0"/>
              <a:t>is specific for SLCC – follow it to watch an information video and to install the Lockdown Browser.</a:t>
            </a:r>
          </a:p>
          <a:p>
            <a:r>
              <a:rPr lang="en-US" dirty="0"/>
              <a:t>This link is provided for the students in the “</a:t>
            </a:r>
            <a:r>
              <a:rPr lang="en-US" b="1" dirty="0"/>
              <a:t>Proctored Exams – Instructions on download and use of </a:t>
            </a:r>
            <a:r>
              <a:rPr lang="en-US" b="1" dirty="0" err="1"/>
              <a:t>Respondus</a:t>
            </a:r>
            <a:r>
              <a:rPr lang="en-US" b="1" dirty="0"/>
              <a:t> Lockdown Browser</a:t>
            </a:r>
            <a:r>
              <a:rPr lang="en-US" dirty="0"/>
              <a:t>” page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links to the </a:t>
            </a:r>
            <a:r>
              <a:rPr lang="en-US" dirty="0" err="1"/>
              <a:t>Respondus</a:t>
            </a:r>
            <a:r>
              <a:rPr lang="en-US" dirty="0"/>
              <a:t> System instructions – video and a quick start guide - can be posted in Canvas for your students.</a:t>
            </a:r>
          </a:p>
          <a:p>
            <a:r>
              <a:rPr lang="en-US" dirty="0"/>
              <a:t>I include those in the “</a:t>
            </a:r>
            <a:r>
              <a:rPr lang="en-US" b="1" dirty="0"/>
              <a:t>Proctored Exams – Instructions on download and use of </a:t>
            </a:r>
            <a:r>
              <a:rPr lang="en-US" b="1" dirty="0" err="1"/>
              <a:t>Respondus</a:t>
            </a:r>
            <a:r>
              <a:rPr lang="en-US" b="1" dirty="0"/>
              <a:t> Lockdown Browser</a:t>
            </a:r>
            <a:r>
              <a:rPr lang="en-US" dirty="0"/>
              <a:t>” page for the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generated this Canvas page with instructions on how to use the </a:t>
            </a:r>
            <a:r>
              <a:rPr lang="en-US" dirty="0" err="1"/>
              <a:t>Respondus</a:t>
            </a:r>
            <a:r>
              <a:rPr lang="en-US" dirty="0"/>
              <a:t> System.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have shared this Canvas page with Maia and it is posted in the “Remote Instruction Workgroup”, in the “</a:t>
            </a:r>
            <a:r>
              <a:rPr lang="en-US" dirty="0" err="1"/>
              <a:t>Respondus</a:t>
            </a:r>
            <a:r>
              <a:rPr lang="en-US" dirty="0"/>
              <a:t> Monitor Resources” module, in a Canvas page called “Dr. Albert’s </a:t>
            </a:r>
            <a:r>
              <a:rPr lang="en-US" dirty="0" err="1"/>
              <a:t>Respondus</a:t>
            </a:r>
            <a:r>
              <a:rPr lang="en-US" dirty="0"/>
              <a:t> Resources”.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Feel free to use this page in your Canvas course. You may modify it to suit your course. </a:t>
            </a:r>
          </a:p>
          <a:p>
            <a:endParaRPr lang="en-US" dirty="0"/>
          </a:p>
          <a:p>
            <a:r>
              <a:rPr lang="en-US" dirty="0"/>
              <a:t>It contains instructions on </a:t>
            </a:r>
            <a:r>
              <a:rPr lang="en-US" b="1" dirty="0"/>
              <a:t>how the student is expected to use the system</a:t>
            </a:r>
            <a:r>
              <a:rPr lang="en-US" dirty="0"/>
              <a:t>, links to the </a:t>
            </a:r>
            <a:r>
              <a:rPr lang="en-US" b="1" dirty="0"/>
              <a:t>instruction video </a:t>
            </a:r>
            <a:r>
              <a:rPr lang="en-US" dirty="0"/>
              <a:t>and a </a:t>
            </a:r>
            <a:r>
              <a:rPr lang="en-US" b="1" dirty="0"/>
              <a:t>link to download </a:t>
            </a:r>
            <a:r>
              <a:rPr lang="en-US" dirty="0"/>
              <a:t>the browser as previously shown.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Instructions on </a:t>
            </a:r>
            <a:r>
              <a:rPr lang="en-US" b="1" dirty="0"/>
              <a:t>how to access </a:t>
            </a:r>
            <a:r>
              <a:rPr lang="en-US" dirty="0"/>
              <a:t>an exam or quiz with the Lockdown Browser and how to reach </a:t>
            </a:r>
            <a:r>
              <a:rPr lang="en-US" b="1" dirty="0"/>
              <a:t>Technical Support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9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generated a demo-video of the environmental check for students to view.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have shared this video in the “Remote Instruction Workgroup” course: Go to the “</a:t>
            </a:r>
            <a:r>
              <a:rPr lang="en-US" dirty="0" err="1"/>
              <a:t>Respondus</a:t>
            </a:r>
            <a:r>
              <a:rPr lang="en-US" dirty="0"/>
              <a:t> Monitor Resources” module and check the Canvas page called “Dr. Albert’s </a:t>
            </a:r>
            <a:r>
              <a:rPr lang="en-US" dirty="0" err="1"/>
              <a:t>Respondus</a:t>
            </a:r>
            <a:r>
              <a:rPr lang="en-US" dirty="0"/>
              <a:t> Resources” in that module.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have included an embed code on this slide, as well as the video.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 my experience, this is what students need guidance and feedback 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 require the students to take a Test Quiz that requires the </a:t>
            </a:r>
            <a:r>
              <a:rPr lang="en-US" dirty="0" err="1"/>
              <a:t>Respondus</a:t>
            </a:r>
            <a:r>
              <a:rPr lang="en-US" dirty="0"/>
              <a:t> System that is not graded.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They can retake it an unlimited amount of times.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 review the videos and provide feedback on their use of the system.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they do not perform the environmental check correctly, I refer them to the demo-video and request that they retake the Test Quiz.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their ID is blurry I ask them to email it to me instead. It is sometimes hard for them to get it right in the video.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4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the “Lockdown Browser” link the in the left-hand menu in Canvas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09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“Continue to Lockdown Browser” tab.</a:t>
            </a:r>
          </a:p>
          <a:p>
            <a:r>
              <a:rPr lang="en-US" b="1" dirty="0"/>
              <a:t>This is important to remember if you import contents into a new course: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start a new course with </a:t>
            </a:r>
            <a:r>
              <a:rPr lang="en-US" dirty="0" err="1"/>
              <a:t>Respondus</a:t>
            </a:r>
            <a:r>
              <a:rPr lang="en-US" dirty="0"/>
              <a:t> System assignments you need to do this step in order to activate the system in your new course section.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If you don’t do it the students cannot access the assignments with the Lockdown Browser.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1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assignments that could possibly be taken with the </a:t>
            </a:r>
            <a:r>
              <a:rPr lang="en-US" dirty="0" err="1"/>
              <a:t>Respondus</a:t>
            </a:r>
            <a:r>
              <a:rPr lang="en-US" dirty="0"/>
              <a:t> system are listed as you click on the link in the previous slide. </a:t>
            </a:r>
          </a:p>
          <a:p>
            <a:r>
              <a:rPr lang="en-US" dirty="0"/>
              <a:t>You can now choose which ones should require the Lockdown Browser and the </a:t>
            </a:r>
            <a:r>
              <a:rPr lang="en-US" dirty="0" err="1"/>
              <a:t>Respondus</a:t>
            </a:r>
            <a:r>
              <a:rPr lang="en-US" dirty="0"/>
              <a:t> Monitor.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EC81-8C68-49F7-A10A-76153AD89D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37B0-DC4F-4347-8D45-C0053986319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1F35-A29E-4591-8907-EB219312C5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customXml" Target="../ink/ink4.xm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eb.respondus.com/webinar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support.respondus.com/suppor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wnload.respondus.com/lockdown/download.php?id=2746402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pondus.com/downloads/RLDB-QuickStartGuide-Instructure-Student.pdf" TargetMode="External"/><Relationship Id="rId4" Type="http://schemas.openxmlformats.org/officeDocument/2006/relationships/hyperlink" Target="https://web.respondus.com/lockdownbrowser-student-vide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ia.smith@solacc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WLoW5p9Q-Y?feature=oembed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s://youtu.be/gWLoW5p9Q-Y" TargetMode="Externa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1" y="-36342"/>
            <a:ext cx="9334501" cy="70008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799" y="1828800"/>
            <a:ext cx="7772400" cy="1470025"/>
          </a:xfrm>
        </p:spPr>
        <p:txBody>
          <a:bodyPr/>
          <a:lstStyle/>
          <a:p>
            <a:r>
              <a:rPr lang="en-US" dirty="0" err="1"/>
              <a:t>Respondus</a:t>
            </a:r>
            <a:r>
              <a:rPr lang="en-US" dirty="0"/>
              <a:t> Lockdown Browser</a:t>
            </a:r>
            <a:br>
              <a:rPr lang="en-US" dirty="0"/>
            </a:br>
            <a:r>
              <a:rPr lang="en-US" dirty="0"/>
              <a:t>Training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400800" cy="1752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algn="just"/>
            <a:r>
              <a:rPr lang="en-US" dirty="0"/>
              <a:t>Dr. Sara Albert</a:t>
            </a:r>
          </a:p>
          <a:p>
            <a:pPr algn="just"/>
            <a:r>
              <a:rPr lang="en-US" dirty="0"/>
              <a:t>Department of Natural Sciences</a:t>
            </a:r>
          </a:p>
          <a:p>
            <a:pPr algn="just"/>
            <a:r>
              <a:rPr lang="en-US" dirty="0"/>
              <a:t>SLCC</a:t>
            </a:r>
          </a:p>
          <a:p>
            <a:pPr algn="just"/>
            <a:r>
              <a:rPr lang="en-US" dirty="0"/>
              <a:t>sara.albert@solacc.edu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Quiz or Exam with </a:t>
            </a:r>
            <a:r>
              <a:rPr lang="en-US" dirty="0" err="1"/>
              <a:t>Respondus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1683D9-CEEE-4904-A303-8907E5BE9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" t="11785" r="-2230" b="15819"/>
          <a:stretch/>
        </p:blipFill>
        <p:spPr>
          <a:xfrm>
            <a:off x="457200" y="1692276"/>
            <a:ext cx="8229600" cy="32766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24987C1-D3FF-4ADB-9618-5EF3DD235388}"/>
              </a:ext>
            </a:extLst>
          </p:cNvPr>
          <p:cNvGrpSpPr/>
          <p:nvPr/>
        </p:nvGrpSpPr>
        <p:grpSpPr>
          <a:xfrm>
            <a:off x="5159825" y="2038763"/>
            <a:ext cx="2706120" cy="775800"/>
            <a:chOff x="5159825" y="2038763"/>
            <a:chExt cx="2706120" cy="77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EF4895-6B6C-471E-933C-DFF2AC9A7FD8}"/>
                    </a:ext>
                  </a:extLst>
                </p14:cNvPr>
                <p14:cNvContentPartPr/>
                <p14:nvPr/>
              </p14:nvContentPartPr>
              <p14:xfrm>
                <a:off x="5159825" y="2038763"/>
                <a:ext cx="1150920" cy="69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EF4895-6B6C-471E-933C-DFF2AC9A7F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3825" y="2003123"/>
                  <a:ext cx="122256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98EA860-8CDA-436B-A115-8D3A04268856}"/>
                    </a:ext>
                  </a:extLst>
                </p14:cNvPr>
                <p14:cNvContentPartPr/>
                <p14:nvPr/>
              </p14:nvContentPartPr>
              <p14:xfrm>
                <a:off x="6624305" y="2056763"/>
                <a:ext cx="1241640" cy="75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98EA860-8CDA-436B-A115-8D3A042688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88665" y="2020763"/>
                  <a:ext cx="1313280" cy="82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F7D290-797B-4C0E-B435-15FEC8AAF001}"/>
              </a:ext>
            </a:extLst>
          </p:cNvPr>
          <p:cNvGrpSpPr/>
          <p:nvPr/>
        </p:nvGrpSpPr>
        <p:grpSpPr>
          <a:xfrm>
            <a:off x="5300225" y="3599723"/>
            <a:ext cx="2201400" cy="368640"/>
            <a:chOff x="5300225" y="3599723"/>
            <a:chExt cx="22014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6B47CA-D6C2-4F6B-AD1A-F4F739DB2383}"/>
                    </a:ext>
                  </a:extLst>
                </p14:cNvPr>
                <p14:cNvContentPartPr/>
                <p14:nvPr/>
              </p14:nvContentPartPr>
              <p14:xfrm>
                <a:off x="5300225" y="3670283"/>
                <a:ext cx="784800" cy="298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6B47CA-D6C2-4F6B-AD1A-F4F739DB23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4585" y="3634643"/>
                  <a:ext cx="856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EFBC1E4-DEF6-4BE0-AD0E-BEF87A1A8F4A}"/>
                    </a:ext>
                  </a:extLst>
                </p14:cNvPr>
                <p14:cNvContentPartPr/>
                <p14:nvPr/>
              </p14:nvContentPartPr>
              <p14:xfrm>
                <a:off x="6766145" y="3599723"/>
                <a:ext cx="735480" cy="341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EFBC1E4-DEF6-4BE0-AD0E-BEF87A1A8F4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30505" y="3563723"/>
                  <a:ext cx="807120" cy="412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013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Quiz or Exam with </a:t>
            </a:r>
            <a:r>
              <a:rPr lang="en-US" dirty="0" err="1"/>
              <a:t>Respondus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74A7F8-1717-424D-BC09-E28C82903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6939" t="25255" r="22440" b="14203"/>
          <a:stretch/>
        </p:blipFill>
        <p:spPr>
          <a:xfrm>
            <a:off x="-228600" y="1657106"/>
            <a:ext cx="9144000" cy="368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Quiz or Exam with </a:t>
            </a:r>
            <a:r>
              <a:rPr lang="en-US" dirty="0" err="1"/>
              <a:t>Respondus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6E35C0-DE48-49C7-8E0F-BD54ED20C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20203" r="-1115" b="5717"/>
          <a:stretch/>
        </p:blipFill>
        <p:spPr>
          <a:xfrm>
            <a:off x="460717" y="1600200"/>
            <a:ext cx="832483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Quiz or Exam with </a:t>
            </a:r>
            <a:r>
              <a:rPr lang="en-US" dirty="0" err="1"/>
              <a:t>Respondus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DBD027-75D1-4D3A-93FF-4D67D01F9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954" t="31816" r="15768" b="5944"/>
          <a:stretch/>
        </p:blipFill>
        <p:spPr>
          <a:xfrm>
            <a:off x="37514" y="1905000"/>
            <a:ext cx="8877886" cy="38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Respondus</a:t>
            </a:r>
            <a:r>
              <a:rPr lang="en-US" dirty="0"/>
              <a:t> Training Webinars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https://web.respondus.com/webinars/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52E0E0-CE3A-4FA2-8300-49CC7C7B0C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24" t="5282" r="4546" b="5361"/>
          <a:stretch/>
        </p:blipFill>
        <p:spPr>
          <a:xfrm>
            <a:off x="990600" y="2498725"/>
            <a:ext cx="685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8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Respondus</a:t>
            </a:r>
            <a:r>
              <a:rPr lang="en-US" dirty="0"/>
              <a:t> Support Page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F2F37-FB16-49BF-979A-EFBC085A9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https://support.respondus.com/support/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46D84-2883-4A9B-8222-26647B2FF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963" b="9981"/>
          <a:stretch/>
        </p:blipFill>
        <p:spPr>
          <a:xfrm>
            <a:off x="0" y="2295856"/>
            <a:ext cx="9144000" cy="40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1F2F37-FB16-49BF-979A-EFBC085A9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sara.albert@solacc.edu</a:t>
            </a:r>
          </a:p>
        </p:txBody>
      </p:sp>
    </p:spTree>
    <p:extLst>
      <p:ext uri="{BB962C8B-B14F-4D97-AF65-F5344CB8AC3E}">
        <p14:creationId xmlns:p14="http://schemas.microsoft.com/office/powerpoint/2010/main" val="342811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Respondus Lockdown Browser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Overview of the </a:t>
            </a:r>
            <a:r>
              <a:rPr lang="en-US" sz="2400" dirty="0" err="1"/>
              <a:t>Respondus</a:t>
            </a:r>
            <a:r>
              <a:rPr lang="en-US" sz="2400" dirty="0"/>
              <a:t> Lockdown Browser </a:t>
            </a:r>
          </a:p>
          <a:p>
            <a:pPr lvl="1"/>
            <a:r>
              <a:rPr lang="en-US" sz="2000" dirty="0"/>
              <a:t>What is the </a:t>
            </a:r>
            <a:r>
              <a:rPr lang="en-US" sz="2000" dirty="0" err="1"/>
              <a:t>Respondus</a:t>
            </a:r>
            <a:r>
              <a:rPr lang="en-US" sz="2000" dirty="0"/>
              <a:t> System?</a:t>
            </a:r>
          </a:p>
          <a:p>
            <a:pPr lvl="1"/>
            <a:r>
              <a:rPr lang="en-US" sz="2000" dirty="0"/>
              <a:t>How do I download it?</a:t>
            </a:r>
          </a:p>
          <a:p>
            <a:pPr lvl="1"/>
            <a:r>
              <a:rPr lang="en-US" sz="2000" dirty="0"/>
              <a:t>Student Resources</a:t>
            </a:r>
          </a:p>
          <a:p>
            <a:r>
              <a:rPr lang="en-US" sz="2400" dirty="0"/>
              <a:t>Setting up the </a:t>
            </a:r>
            <a:r>
              <a:rPr lang="en-US" sz="2400" dirty="0" err="1"/>
              <a:t>Respondus</a:t>
            </a:r>
            <a:r>
              <a:rPr lang="en-US" sz="2400" dirty="0"/>
              <a:t> System in Canvas</a:t>
            </a:r>
          </a:p>
          <a:p>
            <a:pPr lvl="1"/>
            <a:r>
              <a:rPr lang="en-US" sz="2000" dirty="0"/>
              <a:t>Information for the students </a:t>
            </a:r>
          </a:p>
          <a:p>
            <a:pPr lvl="1"/>
            <a:r>
              <a:rPr lang="en-US" sz="2000" dirty="0"/>
              <a:t>Setting up an assessment with the </a:t>
            </a:r>
            <a:r>
              <a:rPr lang="en-US" sz="2000" dirty="0" err="1"/>
              <a:t>Respondus</a:t>
            </a:r>
            <a:r>
              <a:rPr lang="en-US" sz="2000" dirty="0"/>
              <a:t> Lockdown Browser in Canvas</a:t>
            </a:r>
          </a:p>
          <a:p>
            <a:r>
              <a:rPr lang="en-US" sz="2400" dirty="0" err="1"/>
              <a:t>Respondus</a:t>
            </a:r>
            <a:r>
              <a:rPr lang="en-US" sz="2400" dirty="0"/>
              <a:t> Lockdown Browser Publisher Resources</a:t>
            </a:r>
          </a:p>
          <a:p>
            <a:pPr lvl="1"/>
            <a:r>
              <a:rPr lang="en-US" sz="2000" dirty="0"/>
              <a:t>Webinars</a:t>
            </a:r>
          </a:p>
          <a:p>
            <a:pPr lvl="1"/>
            <a:r>
              <a:rPr lang="en-US" sz="2000" dirty="0"/>
              <a:t>Support</a:t>
            </a:r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7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Respondus</a:t>
            </a:r>
            <a:r>
              <a:rPr lang="en-US" dirty="0"/>
              <a:t> Lockdown Browser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CF0DC-922A-4CDE-98B1-CB90EBA42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" t="20204" r="24969" b="39389"/>
          <a:stretch/>
        </p:blipFill>
        <p:spPr>
          <a:xfrm>
            <a:off x="50800" y="1692276"/>
            <a:ext cx="8636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8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Respondus</a:t>
            </a:r>
            <a:r>
              <a:rPr lang="en-US" dirty="0"/>
              <a:t> Lockdown Browser</a:t>
            </a:r>
            <a:br>
              <a:rPr lang="en-US" dirty="0"/>
            </a:br>
            <a:r>
              <a:rPr lang="en-US" dirty="0"/>
              <a:t>Download Link for Canvas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https://download.respondus.com/lockdown/download.php?id=274640216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D64B8-5DC1-4D02-A0E6-15ABA5D2C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9" t="5779" r="1" b="4429"/>
          <a:stretch/>
        </p:blipFill>
        <p:spPr>
          <a:xfrm>
            <a:off x="1524000" y="2971800"/>
            <a:ext cx="6172200" cy="31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Student Instructions</a:t>
            </a:r>
            <a:br>
              <a:rPr lang="en-US" dirty="0"/>
            </a:br>
            <a:r>
              <a:rPr lang="en-US" dirty="0" err="1"/>
              <a:t>Respondus</a:t>
            </a:r>
            <a:r>
              <a:rPr lang="en-US" dirty="0"/>
              <a:t> Lockdown Browser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Student </a:t>
            </a:r>
            <a:r>
              <a:rPr lang="en-US" dirty="0" err="1"/>
              <a:t>Respondus</a:t>
            </a:r>
            <a:r>
              <a:rPr lang="en-US" dirty="0"/>
              <a:t> Instruction Video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https://web.respondus.com/lockdownbrowser-student-video/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Student Quick Start Guide</a:t>
            </a:r>
          </a:p>
          <a:p>
            <a:r>
              <a:rPr lang="en-US" dirty="0">
                <a:hlinkClick r:id="rId5"/>
              </a:rPr>
              <a:t>https://www.respondus.com/downloads/RLDB-QuickStartGuide-Instructure-Student.pdf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65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Instructions in Canvas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 have generated a Canvas Page with instructions for the students .</a:t>
            </a:r>
          </a:p>
          <a:p>
            <a:r>
              <a:rPr lang="en-US" dirty="0"/>
              <a:t>The contents of this page is posted in the “Remote Instruction Workgroup” Canvas course</a:t>
            </a:r>
          </a:p>
          <a:p>
            <a:pPr lvl="1"/>
            <a:r>
              <a:rPr lang="en-US" dirty="0" err="1"/>
              <a:t>Respondus</a:t>
            </a:r>
            <a:r>
              <a:rPr lang="en-US" dirty="0"/>
              <a:t> Monitor Resources Module</a:t>
            </a:r>
          </a:p>
          <a:p>
            <a:pPr lvl="1"/>
            <a:r>
              <a:rPr lang="en-US" dirty="0"/>
              <a:t>“Dr. Albert’s </a:t>
            </a:r>
            <a:r>
              <a:rPr lang="en-US" dirty="0" err="1"/>
              <a:t>Respondus</a:t>
            </a:r>
            <a:r>
              <a:rPr lang="en-US" dirty="0"/>
              <a:t> Resources”</a:t>
            </a:r>
          </a:p>
          <a:p>
            <a:r>
              <a:rPr lang="en-US" dirty="0"/>
              <a:t>Ask Maia Smith for access </a:t>
            </a:r>
            <a:r>
              <a:rPr lang="en-US" dirty="0">
                <a:hlinkClick r:id="rId4"/>
              </a:rPr>
              <a:t>maia.smith@solacc.edu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9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Demo-video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en-US" sz="1400" b="1" dirty="0"/>
              <a:t>Embed code:</a:t>
            </a:r>
          </a:p>
          <a:p>
            <a:r>
              <a:rPr lang="en-US" sz="1400" dirty="0"/>
              <a:t>&lt;iframe width="560" height="315" </a:t>
            </a:r>
            <a:r>
              <a:rPr lang="en-US" sz="1400" dirty="0" err="1"/>
              <a:t>src</a:t>
            </a:r>
            <a:r>
              <a:rPr lang="en-US" sz="1400" dirty="0"/>
              <a:t>="https://www.youtube.com/embed/gWLoW5p9Q-Y" frameborder="0" allow="accelerometer; </a:t>
            </a:r>
            <a:r>
              <a:rPr lang="en-US" sz="1400" dirty="0" err="1"/>
              <a:t>autoplay</a:t>
            </a:r>
            <a:r>
              <a:rPr lang="en-US" sz="1400" dirty="0"/>
              <a:t>; encrypted-media; gyroscope; picture-in-picture" </a:t>
            </a:r>
            <a:r>
              <a:rPr lang="en-US" sz="1400" dirty="0" err="1"/>
              <a:t>allowfullscreen</a:t>
            </a:r>
            <a:r>
              <a:rPr lang="en-US" sz="1400" dirty="0"/>
              <a:t>&gt;&lt;/iframe&gt;</a:t>
            </a:r>
          </a:p>
          <a:p>
            <a:endParaRPr lang="en-US" sz="1400" dirty="0"/>
          </a:p>
          <a:p>
            <a:r>
              <a:rPr lang="en-US" sz="1400" dirty="0">
                <a:hlinkClick r:id="rId5"/>
              </a:rPr>
              <a:t>https://youtu.be/gWLoW5p9Q-Y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Online Media 4" title="WIN 20191020 14 00 16 Pro">
            <a:hlinkClick r:id="" action="ppaction://media"/>
            <a:extLst>
              <a:ext uri="{FF2B5EF4-FFF2-40B4-BE49-F238E27FC236}">
                <a16:creationId xmlns:a16="http://schemas.microsoft.com/office/drawing/2014/main" id="{53FC8BD5-EBF3-41BC-9976-2ED5EA5D75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43000" y="315436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Quiz or Exam with </a:t>
            </a:r>
            <a:r>
              <a:rPr lang="en-US" dirty="0" err="1"/>
              <a:t>Respondus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38B1F-69C9-47CC-80FC-31FD7E9A7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-1" t="11682" r="-2364" b="9083"/>
          <a:stretch/>
        </p:blipFill>
        <p:spPr>
          <a:xfrm>
            <a:off x="425548" y="1713378"/>
            <a:ext cx="8229600" cy="3581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03AB1B-31FB-47A7-A526-05E0FFC205C6}"/>
                  </a:ext>
                </a:extLst>
              </p14:cNvPr>
              <p14:cNvContentPartPr/>
              <p14:nvPr/>
            </p14:nvContentPartPr>
            <p14:xfrm>
              <a:off x="742126" y="3232883"/>
              <a:ext cx="1256760" cy="763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03AB1B-31FB-47A7-A526-05E0FFC205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126" y="3197243"/>
                <a:ext cx="1328400" cy="83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960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CC_template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Setting Up a Quiz or Exam with </a:t>
            </a:r>
            <a:r>
              <a:rPr lang="en-US" dirty="0" err="1"/>
              <a:t>Respondus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0A1A31-6ECA-46A4-94EF-9AD39F8D6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1785" r="-1115" b="15819"/>
          <a:stretch/>
        </p:blipFill>
        <p:spPr>
          <a:xfrm>
            <a:off x="636714" y="1638301"/>
            <a:ext cx="8139843" cy="3276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7BA3F5-D3D6-417E-BCD8-7ED883E53493}"/>
                  </a:ext>
                </a:extLst>
              </p14:cNvPr>
              <p14:cNvContentPartPr/>
              <p14:nvPr/>
            </p14:nvContentPartPr>
            <p14:xfrm>
              <a:off x="6046145" y="4429883"/>
              <a:ext cx="1666800" cy="77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7BA3F5-D3D6-417E-BCD8-7ED883E534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0145" y="4393883"/>
                <a:ext cx="1738440" cy="8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1352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1450</Words>
  <Application>Microsoft Office PowerPoint</Application>
  <PresentationFormat>On-screen Show (4:3)</PresentationFormat>
  <Paragraphs>125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Respondus Lockdown Browser Training </vt:lpstr>
      <vt:lpstr>Respondus Lockdown Browser</vt:lpstr>
      <vt:lpstr>Respondus Lockdown Browser</vt:lpstr>
      <vt:lpstr>Respondus Lockdown Browser Download Link for Canvas</vt:lpstr>
      <vt:lpstr>Student Instructions Respondus Lockdown Browser</vt:lpstr>
      <vt:lpstr>Instructions in Canvas</vt:lpstr>
      <vt:lpstr>Demo-video</vt:lpstr>
      <vt:lpstr>Setting Up a Quiz or Exam with Respondus</vt:lpstr>
      <vt:lpstr>Setting Up a Quiz or Exam with Respondus</vt:lpstr>
      <vt:lpstr>Setting Up a Quiz or Exam with Respondus</vt:lpstr>
      <vt:lpstr>Setting Up a Quiz or Exam with Respondus</vt:lpstr>
      <vt:lpstr>Setting Up a Quiz or Exam with Respondus</vt:lpstr>
      <vt:lpstr>Setting Up a Quiz or Exam with Respondus</vt:lpstr>
      <vt:lpstr>Respondus Training Webinars</vt:lpstr>
      <vt:lpstr>Respondus Support Page</vt:lpstr>
      <vt:lpstr>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</dc:creator>
  <cp:lastModifiedBy>Kevin Browning</cp:lastModifiedBy>
  <cp:revision>27</cp:revision>
  <dcterms:created xsi:type="dcterms:W3CDTF">2011-12-04T00:31:56Z</dcterms:created>
  <dcterms:modified xsi:type="dcterms:W3CDTF">2020-07-10T15:00:23Z</dcterms:modified>
</cp:coreProperties>
</file>