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1" r:id="rId6"/>
    <p:sldId id="274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7D2D1"/>
    <a:srgbClr val="4D5351"/>
    <a:srgbClr val="9E846E"/>
    <a:srgbClr val="FAEFDD"/>
    <a:srgbClr val="AFDAD3"/>
    <a:srgbClr val="95BAA8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1931-1728-4507-BF12-E898AA816E1F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0F0D-5D3A-42A1-88B9-ACD54C4A5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05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1931-1728-4507-BF12-E898AA816E1F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0F0D-5D3A-42A1-88B9-ACD54C4A5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8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1931-1728-4507-BF12-E898AA816E1F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0F0D-5D3A-42A1-88B9-ACD54C4A5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5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1931-1728-4507-BF12-E898AA816E1F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0F0D-5D3A-42A1-88B9-ACD54C4A5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2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1931-1728-4507-BF12-E898AA816E1F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0F0D-5D3A-42A1-88B9-ACD54C4A5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1931-1728-4507-BF12-E898AA816E1F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0F0D-5D3A-42A1-88B9-ACD54C4A5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7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1931-1728-4507-BF12-E898AA816E1F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0F0D-5D3A-42A1-88B9-ACD54C4A5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6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1931-1728-4507-BF12-E898AA816E1F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0F0D-5D3A-42A1-88B9-ACD54C4A5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5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1931-1728-4507-BF12-E898AA816E1F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0F0D-5D3A-42A1-88B9-ACD54C4A5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0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1931-1728-4507-BF12-E898AA816E1F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0F0D-5D3A-42A1-88B9-ACD54C4A5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1931-1728-4507-BF12-E898AA816E1F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0F0D-5D3A-42A1-88B9-ACD54C4A5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7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D1931-1728-4507-BF12-E898AA816E1F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B0F0D-5D3A-42A1-88B9-ACD54C4A5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2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eautiful Clear Blue Sky Background Free Vect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250"/>
            <a:ext cx="12192000" cy="96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08857" y="890451"/>
            <a:ext cx="16211006" cy="163503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5440" y="-385762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rgbClr val="4D53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Improving Group Climate</a:t>
            </a:r>
            <a:endParaRPr lang="en-US" dirty="0">
              <a:solidFill>
                <a:srgbClr val="4D53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5440" y="2001838"/>
            <a:ext cx="9144000" cy="1655762"/>
          </a:xfrm>
        </p:spPr>
        <p:txBody>
          <a:bodyPr/>
          <a:lstStyle/>
          <a:p>
            <a:r>
              <a:rPr lang="en-US" sz="3200" dirty="0" smtClean="0"/>
              <a:t>Reducing Conflict by Managing Messaging</a:t>
            </a:r>
          </a:p>
          <a:p>
            <a:r>
              <a:rPr lang="en-US" dirty="0" smtClean="0"/>
              <a:t>Mary Dixson, PhD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65029" y="6411686"/>
            <a:ext cx="3243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Images by Freepik.com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09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799909" cy="6975566"/>
          </a:xfrm>
          <a:prstGeom prst="rect">
            <a:avLst/>
          </a:prstGeom>
          <a:solidFill>
            <a:srgbClr val="AFD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	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2450"/>
            <a:ext cx="6172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Ulterior motives</a:t>
            </a:r>
          </a:p>
          <a:p>
            <a:pPr marL="0" indent="0" algn="ctr">
              <a:buNone/>
            </a:pPr>
            <a:r>
              <a:rPr lang="en-US" sz="3200" dirty="0" smtClean="0"/>
              <a:t>Manipulation</a:t>
            </a:r>
          </a:p>
          <a:p>
            <a:pPr marL="0" indent="0" algn="ctr">
              <a:buNone/>
            </a:pPr>
            <a:r>
              <a:rPr lang="en-US" sz="3200" dirty="0" smtClean="0"/>
              <a:t>Deception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“I hear team 2 only meets </a:t>
            </a:r>
            <a:br>
              <a:rPr lang="en-US" sz="3200" dirty="0" smtClean="0"/>
            </a:br>
            <a:r>
              <a:rPr lang="en-US" sz="3200" dirty="0" smtClean="0"/>
              <a:t>for 10 minutes.”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92400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Say what you mean (nicely)</a:t>
            </a:r>
          </a:p>
          <a:p>
            <a:pPr marL="0" indent="0" algn="ctr">
              <a:buNone/>
            </a:pPr>
            <a:r>
              <a:rPr lang="en-US" sz="3200" dirty="0" smtClean="0"/>
              <a:t>Don’t try to manipulate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“I think our meetings run </a:t>
            </a:r>
            <a:br>
              <a:rPr lang="en-US" sz="3200" dirty="0" smtClean="0"/>
            </a:br>
            <a:r>
              <a:rPr lang="en-US" sz="3200" dirty="0" smtClean="0"/>
              <a:t>longer than we need. </a:t>
            </a:r>
            <a:br>
              <a:rPr lang="en-US" sz="3200" dirty="0" smtClean="0"/>
            </a:br>
            <a:r>
              <a:rPr lang="en-US" sz="3200" dirty="0" smtClean="0"/>
              <a:t>Can we talk about it? “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72200" y="365125"/>
            <a:ext cx="60197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Spontaneity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002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172200" cy="6975566"/>
          </a:xfrm>
          <a:prstGeom prst="rect">
            <a:avLst/>
          </a:prstGeom>
          <a:solidFill>
            <a:srgbClr val="AFD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	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2450"/>
            <a:ext cx="6172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Ulterior motives</a:t>
            </a:r>
          </a:p>
          <a:p>
            <a:pPr marL="0" indent="0" algn="ctr">
              <a:buNone/>
            </a:pPr>
            <a:r>
              <a:rPr lang="en-US" sz="3200" dirty="0" smtClean="0"/>
              <a:t>Manipulation</a:t>
            </a:r>
          </a:p>
          <a:p>
            <a:pPr marL="0" indent="0" algn="ctr">
              <a:buNone/>
            </a:pPr>
            <a:r>
              <a:rPr lang="en-US" sz="3200" dirty="0" smtClean="0"/>
              <a:t>Deception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“I hear team 2 only meets </a:t>
            </a:r>
            <a:br>
              <a:rPr lang="en-US" sz="3200" dirty="0" smtClean="0"/>
            </a:br>
            <a:r>
              <a:rPr lang="en-US" sz="3200" dirty="0" smtClean="0"/>
              <a:t>for 10 minutes.”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92400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Say what you mean (nicely)</a:t>
            </a:r>
          </a:p>
          <a:p>
            <a:pPr marL="0" indent="0" algn="ctr">
              <a:buNone/>
            </a:pPr>
            <a:r>
              <a:rPr lang="en-US" sz="3200" dirty="0" smtClean="0"/>
              <a:t>Don’t try to manipulate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“I think our meetings run </a:t>
            </a:r>
            <a:br>
              <a:rPr lang="en-US" sz="3200" dirty="0" smtClean="0"/>
            </a:br>
            <a:r>
              <a:rPr lang="en-US" sz="3200" dirty="0" smtClean="0"/>
              <a:t>longer than we need. </a:t>
            </a:r>
            <a:br>
              <a:rPr lang="en-US" sz="3200" dirty="0" smtClean="0"/>
            </a:br>
            <a:r>
              <a:rPr lang="en-US" sz="3200" dirty="0" smtClean="0"/>
              <a:t>Can we talk about it? “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72200" y="365125"/>
            <a:ext cx="60197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Spontaneity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4320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172200" cy="6975566"/>
          </a:xfrm>
          <a:prstGeom prst="rect">
            <a:avLst/>
          </a:prstGeom>
          <a:solidFill>
            <a:srgbClr val="AFD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Neutrality	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2450"/>
            <a:ext cx="6172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Indifference</a:t>
            </a:r>
          </a:p>
          <a:p>
            <a:pPr marL="0" indent="0" algn="ctr">
              <a:buNone/>
            </a:pPr>
            <a:r>
              <a:rPr lang="en-US" sz="3200" dirty="0" smtClean="0"/>
              <a:t>Disconfirming</a:t>
            </a:r>
          </a:p>
          <a:p>
            <a:pPr marL="0" indent="0" algn="ctr">
              <a:buNone/>
            </a:pPr>
            <a:r>
              <a:rPr lang="en-US" sz="3200" dirty="0" smtClean="0"/>
              <a:t>Lack of concern for others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“You have the flu? I hope you can  get your section done.”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92400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Put yourself in someone’s place</a:t>
            </a:r>
          </a:p>
          <a:p>
            <a:pPr marL="0" indent="0" algn="ctr">
              <a:buNone/>
            </a:pPr>
            <a:r>
              <a:rPr lang="en-US" sz="3200" dirty="0" smtClean="0"/>
              <a:t>Express emotion</a:t>
            </a:r>
          </a:p>
          <a:p>
            <a:pPr marL="0" indent="0" algn="ctr">
              <a:buNone/>
            </a:pPr>
            <a:r>
              <a:rPr lang="en-US" sz="3200" dirty="0" smtClean="0"/>
              <a:t>Confirm what’s happening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“I’m so sorry you don’t feel well. That can be stressful</a:t>
            </a:r>
            <a:br>
              <a:rPr lang="en-US" sz="3200" dirty="0" smtClean="0"/>
            </a:br>
            <a:r>
              <a:rPr lang="en-US" sz="3200" dirty="0" smtClean="0"/>
              <a:t> at this time of year. “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72200" y="365125"/>
            <a:ext cx="60197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Empathy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316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172200" cy="6975566"/>
          </a:xfrm>
          <a:prstGeom prst="rect">
            <a:avLst/>
          </a:prstGeom>
          <a:solidFill>
            <a:srgbClr val="AFD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Superiority	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2450"/>
            <a:ext cx="6172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I’m better than you</a:t>
            </a:r>
          </a:p>
          <a:p>
            <a:pPr marL="0" indent="0" algn="ctr">
              <a:buNone/>
            </a:pPr>
            <a:r>
              <a:rPr lang="en-US" sz="3200" dirty="0" smtClean="0"/>
              <a:t>Expression of contempt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“I’ve already told you </a:t>
            </a:r>
            <a:br>
              <a:rPr lang="en-US" sz="3200" dirty="0" smtClean="0"/>
            </a:br>
            <a:r>
              <a:rPr lang="en-US" sz="3200" dirty="0" smtClean="0"/>
              <a:t>how to do it the right way.”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92400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Create parity</a:t>
            </a:r>
          </a:p>
          <a:p>
            <a:pPr marL="0" indent="0" algn="ctr">
              <a:buNone/>
            </a:pPr>
            <a:r>
              <a:rPr lang="en-US" sz="3200" dirty="0" smtClean="0"/>
              <a:t>Focus on your improvement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“I struggle with this, too. </a:t>
            </a:r>
            <a:br>
              <a:rPr lang="en-US" sz="3200" dirty="0" smtClean="0"/>
            </a:br>
            <a:r>
              <a:rPr lang="en-US" sz="3200" dirty="0" smtClean="0"/>
              <a:t>Do you want me to show </a:t>
            </a:r>
            <a:br>
              <a:rPr lang="en-US" sz="3200" dirty="0" smtClean="0"/>
            </a:br>
            <a:r>
              <a:rPr lang="en-US" sz="3200" dirty="0" smtClean="0"/>
              <a:t>you how I do it? “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72200" y="365125"/>
            <a:ext cx="60197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3945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172200" cy="6975566"/>
          </a:xfrm>
          <a:prstGeom prst="rect">
            <a:avLst/>
          </a:prstGeom>
          <a:solidFill>
            <a:srgbClr val="AFD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Certainty	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2450"/>
            <a:ext cx="6172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My opinion is right</a:t>
            </a:r>
          </a:p>
          <a:p>
            <a:pPr marL="0" indent="0" algn="ctr">
              <a:buNone/>
            </a:pPr>
            <a:r>
              <a:rPr lang="en-US" sz="3200" dirty="0" smtClean="0"/>
              <a:t>I know everything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“That will never work.”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92400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Listen to opinions</a:t>
            </a:r>
          </a:p>
          <a:p>
            <a:pPr marL="0" indent="0" algn="ctr">
              <a:buNone/>
            </a:pPr>
            <a:r>
              <a:rPr lang="en-US" sz="3200" dirty="0" smtClean="0"/>
              <a:t>Willing to change your mind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“I hadn’t heard that before!”</a:t>
            </a:r>
          </a:p>
          <a:p>
            <a:pPr marL="0" indent="0" algn="ctr">
              <a:buNone/>
            </a:pPr>
            <a:r>
              <a:rPr lang="en-US" sz="3200" dirty="0" smtClean="0"/>
              <a:t>“I’d like to hear what you think.”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72200" y="365125"/>
            <a:ext cx="60197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Provisionalism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177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improve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/>
              <a:t>Be aware of your own behavior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Catch yourself if you use a disconfirming behavior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Don’t react to other’s defensive behavior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Practice in various situations</a:t>
            </a:r>
            <a:endParaRPr lang="en-US" sz="3200" dirty="0"/>
          </a:p>
        </p:txBody>
      </p:sp>
      <p:pic>
        <p:nvPicPr>
          <p:cNvPr id="7170" name="Picture 2" descr="Business profits solution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0383" y1="25399" x2="60383" y2="25399"/>
                        <a14:foregroundMark x1="59265" y1="27955" x2="59265" y2="27955"/>
                        <a14:foregroundMark x1="58786" y1="26358" x2="58786" y2="26358"/>
                        <a14:foregroundMark x1="73003" y1="19169" x2="73003" y2="19169"/>
                        <a14:foregroundMark x1="66134" y1="23163" x2="66134" y2="23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2" t="17813" r="38850"/>
          <a:stretch/>
        </p:blipFill>
        <p:spPr bwMode="auto">
          <a:xfrm>
            <a:off x="8543109" y="1825625"/>
            <a:ext cx="3753395" cy="60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704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5650"/>
            <a:ext cx="4164874" cy="1325563"/>
          </a:xfrm>
        </p:spPr>
        <p:txBody>
          <a:bodyPr/>
          <a:lstStyle/>
          <a:p>
            <a:r>
              <a:rPr lang="en-US" dirty="0" smtClean="0"/>
              <a:t>You may tend to be defensive…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3697" y="4127227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But you can change…</a:t>
            </a:r>
            <a:endParaRPr lang="en-US" dirty="0"/>
          </a:p>
        </p:txBody>
      </p:sp>
      <p:pic>
        <p:nvPicPr>
          <p:cNvPr id="5122" name="Picture 2" descr="Changing word impossible to possible with eraser Free Vect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617" l="0" r="100000">
                        <a14:foregroundMark x1="12460" y1="61981" x2="12460" y2="61981"/>
                        <a14:foregroundMark x1="25240" y1="69169" x2="25240" y2="69169"/>
                        <a14:foregroundMark x1="32748" y1="74281" x2="32748" y2="74281"/>
                        <a14:foregroundMark x1="23323" y1="75399" x2="23323" y2="75399"/>
                        <a14:foregroundMark x1="32109" y1="81470" x2="32109" y2="81470"/>
                        <a14:foregroundMark x1="39617" y1="80351" x2="39617" y2="80351"/>
                        <a14:foregroundMark x1="9585" y1="69968" x2="9585" y2="69968"/>
                        <a14:foregroundMark x1="14856" y1="70927" x2="14856" y2="70927"/>
                        <a14:foregroundMark x1="11342" y1="64217" x2="11342" y2="64217"/>
                        <a14:foregroundMark x1="43131" y1="65335" x2="43131" y2="65335"/>
                        <a14:foregroundMark x1="49361" y1="62460" x2="49361" y2="62460"/>
                        <a14:foregroundMark x1="56869" y1="62300" x2="56869" y2="62300"/>
                        <a14:foregroundMark x1="64377" y1="63259" x2="64377" y2="63259"/>
                        <a14:foregroundMark x1="69968" y1="63099" x2="69968" y2="63099"/>
                        <a14:foregroundMark x1="77955" y1="61821" x2="77955" y2="61821"/>
                        <a14:foregroundMark x1="86901" y1="60863" x2="86901" y2="60863"/>
                        <a14:backgroundMark x1="32109" y1="7668" x2="32109" y2="7668"/>
                        <a14:backgroundMark x1="73962" y1="30511" x2="73962" y2="30511"/>
                        <a14:backgroundMark x1="82428" y1="72364" x2="82428" y2="72364"/>
                        <a14:backgroundMark x1="13419" y1="31150" x2="13419" y2="31150"/>
                        <a14:backgroundMark x1="4473" y1="37061" x2="51597" y2="1757"/>
                        <a14:backgroundMark x1="45208" y1="44728" x2="99201" y2="1757"/>
                        <a14:backgroundMark x1="39776" y1="63578" x2="39776" y2="63578"/>
                        <a14:backgroundMark x1="31629" y1="63738" x2="31629" y2="6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26"/>
            <a:ext cx="6117771" cy="611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78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Jack Gibb - 1961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370" y="142150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Identified 2 types behaviors the influence group climate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7851690" y="1759629"/>
            <a:ext cx="2678234" cy="12569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400" dirty="0" smtClean="0"/>
              <a:t>Supportive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1684256" y="1803976"/>
            <a:ext cx="2423612" cy="12569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400" dirty="0" smtClean="0"/>
              <a:t>Defensive</a:t>
            </a:r>
          </a:p>
        </p:txBody>
      </p:sp>
      <p:pic>
        <p:nvPicPr>
          <p:cNvPr id="2050" name="Picture 2" descr="Employee being helped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4" b="89936" l="9904" r="100000">
                        <a14:foregroundMark x1="57348" y1="39936" x2="57348" y2="39936"/>
                        <a14:foregroundMark x1="61661" y1="33387" x2="61661" y2="33387"/>
                        <a14:foregroundMark x1="66773" y1="31949" x2="66773" y2="31949"/>
                        <a14:foregroundMark x1="73802" y1="31949" x2="73802" y2="31949"/>
                        <a14:foregroundMark x1="76837" y1="32268" x2="76837" y2="32268"/>
                        <a14:foregroundMark x1="57348" y1="36581" x2="57348" y2="36581"/>
                        <a14:foregroundMark x1="82109" y1="27157" x2="82109" y2="27157"/>
                        <a14:foregroundMark x1="35463" y1="47284" x2="35463" y2="47284"/>
                        <a14:foregroundMark x1="25879" y1="43930" x2="32428" y2="66613"/>
                        <a14:foregroundMark x1="43610" y1="65335" x2="43610" y2="65335"/>
                        <a14:foregroundMark x1="50160" y1="48722" x2="50160" y2="48722"/>
                        <a14:foregroundMark x1="19489" y1="67412" x2="19489" y2="67412"/>
                        <a14:foregroundMark x1="23323" y1="68690" x2="41534" y2="70288"/>
                        <a14:foregroundMark x1="19808" y1="70927" x2="19808" y2="70927"/>
                        <a14:foregroundMark x1="15655" y1="73323" x2="39457" y2="73323"/>
                        <a14:foregroundMark x1="39776" y1="67093" x2="47125" y2="70288"/>
                        <a14:foregroundMark x1="32907" y1="75559" x2="46486" y2="75399"/>
                        <a14:foregroundMark x1="19808" y1="67891" x2="12780" y2="67252"/>
                        <a14:foregroundMark x1="13738" y1="72524" x2="13738" y2="72524"/>
                        <a14:foregroundMark x1="13259" y1="73003" x2="13259" y2="73003"/>
                        <a14:foregroundMark x1="11182" y1="74920" x2="11182" y2="74920"/>
                        <a14:foregroundMark x1="11342" y1="73642" x2="11342" y2="73642"/>
                        <a14:foregroundMark x1="11342" y1="72045" x2="11342" y2="72045"/>
                        <a14:foregroundMark x1="11342" y1="69329" x2="11342" y2="69329"/>
                        <a14:backgroundMark x1="47923" y1="29553" x2="47923" y2="29553"/>
                        <a14:backgroundMark x1="87220" y1="31949" x2="87220" y2="31949"/>
                        <a14:backgroundMark x1="83387" y1="31150" x2="83387" y2="31150"/>
                        <a14:backgroundMark x1="90256" y1="32907" x2="90256" y2="32907"/>
                        <a14:backgroundMark x1="58946" y1="44728" x2="58946" y2="44728"/>
                        <a14:backgroundMark x1="80192" y1="39297" x2="80192" y2="39297"/>
                        <a14:backgroundMark x1="75240" y1="29393" x2="75240" y2="29393"/>
                        <a14:backgroundMark x1="59585" y1="32428" x2="59585" y2="32428"/>
                        <a14:backgroundMark x1="35623" y1="47125" x2="35623" y2="47125"/>
                        <a14:backgroundMark x1="41853" y1="54153" x2="41853" y2="54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0" t="24360" r="400"/>
          <a:stretch/>
        </p:blipFill>
        <p:spPr bwMode="auto">
          <a:xfrm>
            <a:off x="5877195" y="3085517"/>
            <a:ext cx="6536768" cy="4944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70170" y="6152606"/>
            <a:ext cx="5841275" cy="687229"/>
          </a:xfrm>
          <a:prstGeom prst="rect">
            <a:avLst/>
          </a:prstGeom>
          <a:solidFill>
            <a:srgbClr val="4171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Businessmen boxing design Free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51" b="95406" l="62860" r="958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33" t="54057" b="-44972"/>
          <a:stretch/>
        </p:blipFill>
        <p:spPr bwMode="auto">
          <a:xfrm>
            <a:off x="1704699" y="3060923"/>
            <a:ext cx="3500610" cy="771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477" y="6170771"/>
            <a:ext cx="5841275" cy="687229"/>
          </a:xfrm>
          <a:prstGeom prst="rect">
            <a:avLst/>
          </a:prstGeom>
          <a:solidFill>
            <a:srgbClr val="9E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56752" y="6152606"/>
            <a:ext cx="6335248" cy="687229"/>
          </a:xfrm>
          <a:prstGeom prst="rect">
            <a:avLst/>
          </a:prstGeom>
          <a:solidFill>
            <a:srgbClr val="95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What’s a Climate?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The atmosphere or emotional tone 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-130629" y="3331029"/>
            <a:ext cx="12501155" cy="2384672"/>
            <a:chOff x="0" y="3736859"/>
            <a:chExt cx="11562806" cy="1978842"/>
          </a:xfrm>
        </p:grpSpPr>
        <p:pic>
          <p:nvPicPr>
            <p:cNvPr id="3074" name="Picture 2" descr="Businessman cartoon character emotions set isolated vector illustration Free Vecto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838"/>
            <a:stretch/>
          </p:blipFill>
          <p:spPr bwMode="auto">
            <a:xfrm>
              <a:off x="0" y="3736859"/>
              <a:ext cx="5962650" cy="1877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Businessman cartoon character emotions set isolated vector illustration Free Vecto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00" b="35177"/>
            <a:stretch/>
          </p:blipFill>
          <p:spPr bwMode="auto">
            <a:xfrm>
              <a:off x="4047036" y="3942327"/>
              <a:ext cx="5962650" cy="1672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Businessman cartoon character emotions set isolated vector illustration Free Vecto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01" t="63994"/>
            <a:stretch/>
          </p:blipFill>
          <p:spPr bwMode="auto">
            <a:xfrm>
              <a:off x="7198179" y="3736859"/>
              <a:ext cx="4364627" cy="1978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843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A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aceless man and different faces with emotions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53" b="38532"/>
          <a:stretch/>
        </p:blipFill>
        <p:spPr bwMode="auto">
          <a:xfrm>
            <a:off x="5351417" y="1389362"/>
            <a:ext cx="4701835" cy="32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74131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Gibbs thought you could alter the climate</a:t>
            </a:r>
            <a:endParaRPr lang="en-US" dirty="0"/>
          </a:p>
        </p:txBody>
      </p:sp>
      <p:pic>
        <p:nvPicPr>
          <p:cNvPr id="4098" name="Picture 2" descr="Faceless man and different faces with emotions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1" r="39953"/>
          <a:stretch/>
        </p:blipFill>
        <p:spPr bwMode="auto">
          <a:xfrm>
            <a:off x="1372650" y="1931273"/>
            <a:ext cx="4200836" cy="298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838200" y="49501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By using defensive and supportive behaviors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4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A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955766" y="2767533"/>
            <a:ext cx="6764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Disconfirming response cause listeners to value themselves less</a:t>
            </a:r>
            <a:endParaRPr lang="en-US" sz="4800" dirty="0"/>
          </a:p>
        </p:txBody>
      </p:sp>
      <p:pic>
        <p:nvPicPr>
          <p:cNvPr id="9218" name="Picture 2" descr="Dislikes and negative feedback Free Vect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4728" y1="18530" x2="44728" y2="18530"/>
                        <a14:foregroundMark x1="49681" y1="33067" x2="49681" y2="33067"/>
                        <a14:foregroundMark x1="46965" y1="24760" x2="46965" y2="24760"/>
                        <a14:foregroundMark x1="54153" y1="28754" x2="54153" y2="28754"/>
                        <a14:foregroundMark x1="49361" y1="39776" x2="49361" y2="39776"/>
                        <a14:foregroundMark x1="44728" y1="42971" x2="53514" y2="20767"/>
                        <a14:foregroundMark x1="47125" y1="40895" x2="58946" y2="30351"/>
                        <a14:foregroundMark x1="55431" y1="26198" x2="57029" y2="41534"/>
                        <a14:foregroundMark x1="63099" y1="63099" x2="63099" y2="63099"/>
                        <a14:foregroundMark x1="38498" y1="63099" x2="38498" y2="63099"/>
                        <a14:foregroundMark x1="37220" y1="59585" x2="37220" y2="59585"/>
                        <a14:foregroundMark x1="36901" y1="62141" x2="36901" y2="62141"/>
                        <a14:foregroundMark x1="63738" y1="62460" x2="63738" y2="62460"/>
                        <a14:foregroundMark x1="47284" y1="82588" x2="47284" y2="82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95" y="895350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56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 have a lot more power than you think </a:t>
            </a:r>
            <a:endParaRPr lang="en-US" dirty="0"/>
          </a:p>
        </p:txBody>
      </p:sp>
      <p:pic>
        <p:nvPicPr>
          <p:cNvPr id="10242" name="Picture 2" descr="Angry Boss Being Complaining to His Employee Premium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96" b="99521" l="6390" r="92652">
                        <a14:foregroundMark x1="76038" y1="32907" x2="81150" y2="92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72"/>
          <a:stretch/>
        </p:blipFill>
        <p:spPr bwMode="auto">
          <a:xfrm>
            <a:off x="2555376" y="1736270"/>
            <a:ext cx="7081248" cy="512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932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906738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Defensive         vs.       Supportive  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0104" y="2182877"/>
            <a:ext cx="321346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Evaluation</a:t>
            </a:r>
          </a:p>
          <a:p>
            <a:pPr marL="0" indent="0">
              <a:buNone/>
            </a:pPr>
            <a:r>
              <a:rPr lang="en-US" sz="3200" dirty="0" smtClean="0"/>
              <a:t>Control</a:t>
            </a:r>
          </a:p>
          <a:p>
            <a:pPr marL="0" indent="0">
              <a:buNone/>
            </a:pPr>
            <a:r>
              <a:rPr lang="en-US" sz="3200" dirty="0" smtClean="0"/>
              <a:t>Strategy</a:t>
            </a:r>
          </a:p>
          <a:p>
            <a:pPr marL="0" indent="0">
              <a:buNone/>
            </a:pPr>
            <a:r>
              <a:rPr lang="en-US" sz="3200" dirty="0" smtClean="0"/>
              <a:t>Neutrality</a:t>
            </a:r>
          </a:p>
          <a:p>
            <a:pPr marL="0" indent="0">
              <a:buNone/>
            </a:pPr>
            <a:r>
              <a:rPr lang="en-US" sz="3200" dirty="0" smtClean="0"/>
              <a:t>Superiority</a:t>
            </a:r>
          </a:p>
          <a:p>
            <a:pPr marL="0" indent="0">
              <a:buNone/>
            </a:pPr>
            <a:r>
              <a:rPr lang="en-US" sz="3200" dirty="0" smtClean="0"/>
              <a:t>Certainty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7369628" y="2113253"/>
            <a:ext cx="39841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Description</a:t>
            </a:r>
          </a:p>
          <a:p>
            <a:pPr marL="0" indent="0">
              <a:buNone/>
            </a:pPr>
            <a:r>
              <a:rPr lang="en-US" sz="3200" dirty="0" smtClean="0"/>
              <a:t>Problem Orientation</a:t>
            </a:r>
          </a:p>
          <a:p>
            <a:pPr marL="0" indent="0">
              <a:buNone/>
            </a:pPr>
            <a:r>
              <a:rPr lang="en-US" sz="3200" dirty="0" smtClean="0"/>
              <a:t>Spontaneity</a:t>
            </a:r>
          </a:p>
          <a:p>
            <a:pPr marL="0" indent="0">
              <a:buNone/>
            </a:pPr>
            <a:r>
              <a:rPr lang="en-US" sz="3200" dirty="0" smtClean="0"/>
              <a:t>Empathy</a:t>
            </a:r>
          </a:p>
          <a:p>
            <a:pPr marL="0" indent="0">
              <a:buNone/>
            </a:pPr>
            <a:r>
              <a:rPr lang="en-US" sz="3200" dirty="0" smtClean="0"/>
              <a:t>Equality</a:t>
            </a:r>
          </a:p>
          <a:p>
            <a:pPr marL="0" indent="0">
              <a:buNone/>
            </a:pPr>
            <a:r>
              <a:rPr lang="en-US" sz="3200" dirty="0" err="1" smtClean="0"/>
              <a:t>Provisionalism</a:t>
            </a:r>
            <a:endParaRPr lang="en-US" sz="3200" dirty="0"/>
          </a:p>
        </p:txBody>
      </p:sp>
      <p:pic>
        <p:nvPicPr>
          <p:cNvPr id="6" name="Picture 2" descr="Employee being helped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4" b="89936" l="9904" r="100000">
                        <a14:foregroundMark x1="57348" y1="39936" x2="57348" y2="39936"/>
                        <a14:foregroundMark x1="61661" y1="33387" x2="61661" y2="33387"/>
                        <a14:foregroundMark x1="66773" y1="31949" x2="66773" y2="31949"/>
                        <a14:foregroundMark x1="73802" y1="31949" x2="73802" y2="31949"/>
                        <a14:foregroundMark x1="76837" y1="32268" x2="76837" y2="32268"/>
                        <a14:foregroundMark x1="57348" y1="36581" x2="57348" y2="36581"/>
                        <a14:foregroundMark x1="82109" y1="27157" x2="82109" y2="27157"/>
                        <a14:foregroundMark x1="35463" y1="47284" x2="35463" y2="47284"/>
                        <a14:foregroundMark x1="25879" y1="43930" x2="32428" y2="66613"/>
                        <a14:foregroundMark x1="43610" y1="65335" x2="43610" y2="65335"/>
                        <a14:foregroundMark x1="50160" y1="48722" x2="50160" y2="48722"/>
                        <a14:foregroundMark x1="19489" y1="67412" x2="19489" y2="67412"/>
                        <a14:foregroundMark x1="23323" y1="68690" x2="41534" y2="70288"/>
                        <a14:foregroundMark x1="19808" y1="70927" x2="19808" y2="70927"/>
                        <a14:foregroundMark x1="15655" y1="73323" x2="39457" y2="73323"/>
                        <a14:foregroundMark x1="39776" y1="67093" x2="47125" y2="70288"/>
                        <a14:foregroundMark x1="32907" y1="75559" x2="46486" y2="75399"/>
                        <a14:foregroundMark x1="19808" y1="67891" x2="12780" y2="67252"/>
                        <a14:foregroundMark x1="13738" y1="72524" x2="13738" y2="72524"/>
                        <a14:foregroundMark x1="13259" y1="73003" x2="13259" y2="73003"/>
                        <a14:foregroundMark x1="11182" y1="74920" x2="11182" y2="74920"/>
                        <a14:foregroundMark x1="11342" y1="73642" x2="11342" y2="73642"/>
                        <a14:foregroundMark x1="11342" y1="72045" x2="11342" y2="72045"/>
                        <a14:foregroundMark x1="11342" y1="69329" x2="11342" y2="69329"/>
                        <a14:backgroundMark x1="47923" y1="29553" x2="47923" y2="29553"/>
                        <a14:backgroundMark x1="87220" y1="31949" x2="87220" y2="31949"/>
                        <a14:backgroundMark x1="83387" y1="31150" x2="83387" y2="31150"/>
                        <a14:backgroundMark x1="90256" y1="32907" x2="90256" y2="32907"/>
                        <a14:backgroundMark x1="58946" y1="44728" x2="58946" y2="44728"/>
                        <a14:backgroundMark x1="80192" y1="39297" x2="80192" y2="39297"/>
                        <a14:backgroundMark x1="75240" y1="29393" x2="75240" y2="29393"/>
                        <a14:backgroundMark x1="59585" y1="32428" x2="59585" y2="32428"/>
                        <a14:backgroundMark x1="35623" y1="47125" x2="35623" y2="47125"/>
                        <a14:backgroundMark x1="41853" y1="54153" x2="41853" y2="54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0" t="24360" r="400"/>
          <a:stretch/>
        </p:blipFill>
        <p:spPr bwMode="auto">
          <a:xfrm>
            <a:off x="8504723" y="5264782"/>
            <a:ext cx="3886771" cy="2939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usinessmen boxing design Free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51" b="95406" l="62860" r="958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33" t="54057" b="6680"/>
          <a:stretch/>
        </p:blipFill>
        <p:spPr bwMode="auto">
          <a:xfrm flipH="1">
            <a:off x="-474618" y="-22515"/>
            <a:ext cx="2244722" cy="213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3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904411" cy="6975566"/>
          </a:xfrm>
          <a:prstGeom prst="rect">
            <a:avLst/>
          </a:prstGeom>
          <a:solidFill>
            <a:srgbClr val="AFD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2450"/>
            <a:ext cx="6172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Arouses Defensiveness</a:t>
            </a:r>
          </a:p>
          <a:p>
            <a:pPr marL="0" indent="0" algn="ctr">
              <a:buNone/>
            </a:pPr>
            <a:r>
              <a:rPr lang="en-US" sz="3200" dirty="0" smtClean="0"/>
              <a:t>Judgmental Statements</a:t>
            </a:r>
          </a:p>
          <a:p>
            <a:pPr marL="0" indent="0" algn="ctr">
              <a:buNone/>
            </a:pPr>
            <a:r>
              <a:rPr lang="en-US" sz="3200" dirty="0" smtClean="0"/>
              <a:t>“You” language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“You’re always late!”</a:t>
            </a:r>
          </a:p>
          <a:p>
            <a:pPr marL="0" indent="0" algn="ctr">
              <a:buNone/>
            </a:pPr>
            <a:r>
              <a:rPr lang="en-US" sz="3200" dirty="0" smtClean="0"/>
              <a:t>“You never get things done!”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92400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Focus on the speaker</a:t>
            </a:r>
          </a:p>
          <a:p>
            <a:pPr marL="0" indent="0" algn="ctr">
              <a:buNone/>
            </a:pPr>
            <a:r>
              <a:rPr lang="en-US" sz="3200" dirty="0" smtClean="0"/>
              <a:t>“I” language</a:t>
            </a:r>
          </a:p>
          <a:p>
            <a:pPr marL="0" indent="0" algn="ctr">
              <a:buNone/>
            </a:pPr>
            <a:r>
              <a:rPr lang="en-US" sz="3200" dirty="0" smtClean="0"/>
              <a:t>Describe instead of judge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“I feel frustrated if you’re late.”</a:t>
            </a:r>
          </a:p>
          <a:p>
            <a:pPr marL="0" indent="0" algn="ctr">
              <a:buNone/>
            </a:pPr>
            <a:r>
              <a:rPr lang="en-US" sz="3200" dirty="0" smtClean="0"/>
              <a:t>“I worry when things aren’t done.”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72200" y="365125"/>
            <a:ext cx="60197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8697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826034" cy="6975566"/>
          </a:xfrm>
          <a:prstGeom prst="rect">
            <a:avLst/>
          </a:prstGeom>
          <a:solidFill>
            <a:srgbClr val="AFD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2450"/>
            <a:ext cx="6172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Sender imposes a solution</a:t>
            </a:r>
          </a:p>
          <a:p>
            <a:pPr marL="0" indent="0" algn="ctr">
              <a:buNone/>
            </a:pPr>
            <a:r>
              <a:rPr lang="en-US" sz="3200" dirty="0" smtClean="0"/>
              <a:t>Controlling behavior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“Do not add that paragraph!”</a:t>
            </a:r>
          </a:p>
          <a:p>
            <a:pPr marL="0" indent="0" algn="ctr">
              <a:buNone/>
            </a:pPr>
            <a:r>
              <a:rPr lang="en-US" sz="3200" dirty="0" smtClean="0"/>
              <a:t>“I will not accept that slide!”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92400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Team attitude</a:t>
            </a:r>
          </a:p>
          <a:p>
            <a:pPr marL="0" indent="0" algn="ctr">
              <a:buNone/>
            </a:pPr>
            <a:r>
              <a:rPr lang="en-US" sz="3200" dirty="0" smtClean="0"/>
              <a:t>Don’t focus on winning</a:t>
            </a:r>
          </a:p>
          <a:p>
            <a:pPr marL="0" indent="0" algn="ctr">
              <a:buNone/>
            </a:pPr>
            <a:r>
              <a:rPr lang="en-US" sz="3200" dirty="0" smtClean="0"/>
              <a:t>Find solutions to meet team needs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“Let’s talk about that paragraph.”</a:t>
            </a:r>
          </a:p>
          <a:p>
            <a:pPr marL="0" indent="0" algn="ctr">
              <a:buNone/>
            </a:pPr>
            <a:r>
              <a:rPr lang="en-US" sz="3200" dirty="0" smtClean="0"/>
              <a:t>“Can we change the slide?”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72200" y="365125"/>
            <a:ext cx="60197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Orientation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4980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398</Words>
  <Application>Microsoft Office PowerPoint</Application>
  <PresentationFormat>Widescreen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Improving Group Climate</vt:lpstr>
      <vt:lpstr>Jack Gibb - 1961</vt:lpstr>
      <vt:lpstr>What’s a Climate? </vt:lpstr>
      <vt:lpstr>Gibbs thought you could alter the climate</vt:lpstr>
      <vt:lpstr>PowerPoint Presentation</vt:lpstr>
      <vt:lpstr>You have a lot more power than you think </vt:lpstr>
      <vt:lpstr>Defensive         vs.       Supportive   </vt:lpstr>
      <vt:lpstr>Evaluation</vt:lpstr>
      <vt:lpstr>Control</vt:lpstr>
      <vt:lpstr>Strategy </vt:lpstr>
      <vt:lpstr>Strategy </vt:lpstr>
      <vt:lpstr>Neutrality </vt:lpstr>
      <vt:lpstr>Superiority </vt:lpstr>
      <vt:lpstr>Certainty </vt:lpstr>
      <vt:lpstr>How to improve</vt:lpstr>
      <vt:lpstr>You may tend to be defensive…</vt:lpstr>
    </vt:vector>
  </TitlesOfParts>
  <Company>The University of Texas at San Antonio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Group Climate</dc:title>
  <dc:creator>Mary Dixson</dc:creator>
  <cp:lastModifiedBy>Mary Dixson</cp:lastModifiedBy>
  <cp:revision>17</cp:revision>
  <dcterms:created xsi:type="dcterms:W3CDTF">2018-02-15T19:59:06Z</dcterms:created>
  <dcterms:modified xsi:type="dcterms:W3CDTF">2018-05-18T14:39:31Z</dcterms:modified>
</cp:coreProperties>
</file>